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20"/>
  </p:notesMasterIdLst>
  <p:handoutMasterIdLst>
    <p:handoutMasterId r:id="rId21"/>
  </p:handoutMasterIdLst>
  <p:sldIdLst>
    <p:sldId id="259" r:id="rId3"/>
    <p:sldId id="260" r:id="rId4"/>
    <p:sldId id="264" r:id="rId5"/>
    <p:sldId id="265" r:id="rId6"/>
    <p:sldId id="266" r:id="rId7"/>
    <p:sldId id="267" r:id="rId8"/>
    <p:sldId id="269" r:id="rId9"/>
    <p:sldId id="272" r:id="rId10"/>
    <p:sldId id="270" r:id="rId11"/>
    <p:sldId id="273" r:id="rId12"/>
    <p:sldId id="271" r:id="rId13"/>
    <p:sldId id="274" r:id="rId14"/>
    <p:sldId id="275" r:id="rId15"/>
    <p:sldId id="277" r:id="rId16"/>
    <p:sldId id="276" r:id="rId17"/>
    <p:sldId id="278" r:id="rId18"/>
    <p:sldId id="279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>
      <p:cViewPr varScale="1">
        <p:scale>
          <a:sx n="96" d="100"/>
          <a:sy n="96" d="100"/>
        </p:scale>
        <p:origin x="114" y="70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3/11/2016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3/11/2016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3810000"/>
            <a:ext cx="9220200" cy="2184402"/>
          </a:xfrm>
        </p:spPr>
        <p:txBody>
          <a:bodyPr>
            <a:normAutofit/>
          </a:bodyPr>
          <a:lstStyle/>
          <a:p>
            <a:r>
              <a:rPr lang="en-US" dirty="0" smtClean="0"/>
              <a:t>On-demand access to your custom ITW Dynatec marketing collateral.</a:t>
            </a:r>
          </a:p>
          <a:p>
            <a:endParaRPr lang="en-US" dirty="0"/>
          </a:p>
          <a:p>
            <a:r>
              <a:rPr lang="en-US" dirty="0" smtClean="0"/>
              <a:t>What you need. When you need it. Direct to you!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dirty="0" smtClean="0"/>
              <a:t>ITW </a:t>
            </a:r>
            <a:r>
              <a:rPr lang="en-US" dirty="0" err="1"/>
              <a:t>Dynatec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608012" y="5307838"/>
            <a:ext cx="11174208" cy="2362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Categories and subcategories help narrow down the search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48217" y="914400"/>
            <a:ext cx="5943600" cy="41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FYI : Customizable products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40005" y="4800600"/>
            <a:ext cx="10360025" cy="2362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All Product Literature materials are customizable (</a:t>
            </a:r>
            <a:r>
              <a:rPr lang="en-US" i="1" dirty="0" smtClean="0">
                <a:solidFill>
                  <a:srgbClr val="FFFF00"/>
                </a:solidFill>
              </a:rPr>
              <a:t>if you have not submitted your company logo please do so</a:t>
            </a:r>
            <a:r>
              <a:rPr lang="en-US" dirty="0" smtClean="0"/>
              <a:t>) </a:t>
            </a:r>
          </a:p>
          <a:p>
            <a:pPr lvl="0"/>
            <a:r>
              <a:rPr lang="en-US" dirty="0" smtClean="0"/>
              <a:t>Pocket folders, tradeshow materials, and promotional items are ITW Dynatec branded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878227"/>
            <a:ext cx="7710488" cy="37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227012" y="5410200"/>
            <a:ext cx="8153400" cy="2362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2</a:t>
            </a:r>
            <a:r>
              <a:rPr lang="en-US" dirty="0" smtClean="0"/>
              <a:t>. Customize &amp; Proof</a:t>
            </a:r>
          </a:p>
          <a:p>
            <a:pPr lvl="1"/>
            <a:r>
              <a:rPr lang="en-US" dirty="0" smtClean="0"/>
              <a:t>Note: Must preview proof before customizable items can be added to cart. 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7012" y="838200"/>
            <a:ext cx="5536996" cy="41885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389" r="27851"/>
          <a:stretch/>
        </p:blipFill>
        <p:spPr>
          <a:xfrm>
            <a:off x="6246812" y="180166"/>
            <a:ext cx="4502068" cy="570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03212" y="4876800"/>
            <a:ext cx="10360025" cy="236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Once you have all your items added to your cart… </a:t>
            </a:r>
          </a:p>
          <a:p>
            <a:pPr lvl="0"/>
            <a:r>
              <a:rPr lang="en-US" dirty="0" smtClean="0"/>
              <a:t>3. Checkout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208212" y="925576"/>
            <a:ext cx="7696200" cy="37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03213" y="1066800"/>
            <a:ext cx="4495800" cy="6172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Add/Confirm ship to information.</a:t>
            </a:r>
          </a:p>
          <a:p>
            <a:pPr marL="0" lv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All items shipped FedEx Ground and this cost is covered on behalf of ITW </a:t>
            </a:r>
            <a:r>
              <a:rPr lang="en-US" dirty="0" err="1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Dynatec</a:t>
            </a:r>
            <a:r>
              <a:rPr lang="en-US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2" y="838200"/>
            <a:ext cx="6576458" cy="53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8304212" y="715264"/>
            <a:ext cx="3429000" cy="57932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Choose Payment Info</a:t>
            </a:r>
          </a:p>
          <a:p>
            <a:pPr lvl="0">
              <a:buFontTx/>
              <a:buChar char="-"/>
            </a:pPr>
            <a:r>
              <a:rPr lang="en-US" dirty="0" smtClean="0">
                <a:effectLst/>
              </a:rPr>
              <a:t>Credit Card OR </a:t>
            </a:r>
            <a:r>
              <a:rPr lang="en-US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Co-Op Funds</a:t>
            </a:r>
          </a:p>
          <a:p>
            <a:pPr lvl="1">
              <a:buFontTx/>
              <a:buChar char="-"/>
            </a:pPr>
            <a:r>
              <a:rPr lang="en-US" dirty="0" smtClean="0">
                <a:effectLst/>
              </a:rPr>
              <a:t>Can only use (1) payment method per transaction.</a:t>
            </a:r>
          </a:p>
          <a:p>
            <a:pPr lvl="1">
              <a:buFontTx/>
              <a:buChar char="-"/>
            </a:pPr>
            <a:r>
              <a:rPr lang="en-US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Co-Op Funds expire Dec. 31</a:t>
            </a:r>
            <a:r>
              <a:rPr lang="en-US" baseline="300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st</a:t>
            </a:r>
            <a:r>
              <a:rPr lang="en-US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 </a:t>
            </a:r>
          </a:p>
          <a:p>
            <a:pPr lvl="2">
              <a:buFontTx/>
              <a:buChar char="-"/>
            </a:pPr>
            <a:r>
              <a:rPr lang="en-US" sz="12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Funds will be reset Jan 1</a:t>
            </a:r>
            <a:r>
              <a:rPr lang="en-US" sz="1200" baseline="30000" dirty="0" smtClean="0">
                <a:effectLst>
                  <a:glow rad="139700">
                    <a:srgbClr val="FFFF00">
                      <a:alpha val="40000"/>
                    </a:srgbClr>
                  </a:glow>
                </a:effectLst>
              </a:rPr>
              <a:t>st</a:t>
            </a:r>
            <a:endParaRPr lang="en-US" sz="1200" dirty="0" smtClean="0">
              <a:effectLst>
                <a:glow rad="1397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2" y="717296"/>
            <a:ext cx="7793862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272604" y="139534"/>
            <a:ext cx="3429000" cy="17526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Review &amp; Place Order</a:t>
            </a:r>
          </a:p>
          <a:p>
            <a:pPr marL="0" lvl="0" indent="0">
              <a:buNone/>
            </a:pPr>
            <a:r>
              <a:rPr lang="en-US" sz="2000" dirty="0" smtClean="0"/>
              <a:t>Include any special notes for your order in the Additional Info section.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04" y="1975104"/>
            <a:ext cx="4714290" cy="4471734"/>
          </a:xfrm>
          <a:prstGeom prst="rect">
            <a:avLst/>
          </a:prstGeom>
        </p:spPr>
      </p:pic>
      <p:sp>
        <p:nvSpPr>
          <p:cNvPr id="9" name="Content Placeholder 13"/>
          <p:cNvSpPr txBox="1">
            <a:spLocks/>
          </p:cNvSpPr>
          <p:nvPr/>
        </p:nvSpPr>
        <p:spPr>
          <a:xfrm>
            <a:off x="5150114" y="142582"/>
            <a:ext cx="3962400" cy="990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Confirmation Page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This is for your records.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212" y="1219200"/>
            <a:ext cx="4899381" cy="41330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12" y="3657600"/>
            <a:ext cx="5746772" cy="2220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466012" y="6050501"/>
            <a:ext cx="43853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600" dirty="0"/>
              <a:t>You can also find this info under My Account tab &gt; My Orders</a:t>
            </a:r>
          </a:p>
        </p:txBody>
      </p:sp>
    </p:spTree>
    <p:extLst>
      <p:ext uri="{BB962C8B-B14F-4D97-AF65-F5344CB8AC3E}">
        <p14:creationId xmlns:p14="http://schemas.microsoft.com/office/powerpoint/2010/main" val="1583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3" y="1078346"/>
            <a:ext cx="7390049" cy="711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info and resources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914163" y="1981200"/>
            <a:ext cx="10360501" cy="4470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FAQ page answers frequently asked questions about shipping, turn time, quantities,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</a:p>
          <a:p>
            <a:pPr lvl="0"/>
            <a:r>
              <a:rPr lang="en-US" dirty="0" smtClean="0"/>
              <a:t>For questions regarding your order or navigating the site, contact Phase 3 Account Executive, Shelby Brown at shelby.brown@phase3mc.com</a:t>
            </a:r>
          </a:p>
          <a:p>
            <a:pPr lvl="0"/>
            <a:r>
              <a:rPr lang="en-US" dirty="0" smtClean="0"/>
              <a:t>Check home page regularly for updated messages and links with info on new materials and ITW </a:t>
            </a:r>
            <a:r>
              <a:rPr lang="en-US" dirty="0" err="1" smtClean="0"/>
              <a:t>Dynatec</a:t>
            </a:r>
            <a:r>
              <a:rPr lang="en-US" dirty="0" smtClean="0"/>
              <a:t> news or events.  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93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612" y="2286000"/>
            <a:ext cx="3657600" cy="5435601"/>
          </a:xfrm>
        </p:spPr>
        <p:txBody>
          <a:bodyPr/>
          <a:lstStyle/>
          <a:p>
            <a:pPr lvl="0"/>
            <a:r>
              <a:rPr lang="en-US" dirty="0" smtClean="0"/>
              <a:t>Use your </a:t>
            </a:r>
            <a:r>
              <a:rPr lang="en-US" dirty="0" err="1" smtClean="0"/>
              <a:t>Dynatec</a:t>
            </a:r>
            <a:r>
              <a:rPr lang="en-US" dirty="0" smtClean="0"/>
              <a:t> username and password to login to your account on itwdynatec.com</a:t>
            </a:r>
          </a:p>
          <a:p>
            <a:pPr lvl="0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3212" y="1057656"/>
            <a:ext cx="2971800" cy="1219200"/>
          </a:xfrm>
        </p:spPr>
        <p:txBody>
          <a:bodyPr/>
          <a:lstStyle/>
          <a:p>
            <a:r>
              <a:rPr lang="en-US" dirty="0" smtClean="0"/>
              <a:t>Accessing the site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2" y="1219200"/>
            <a:ext cx="7423335" cy="52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the Online Marketplace </a:t>
            </a:r>
            <a:br>
              <a:rPr lang="en-US" dirty="0" smtClean="0"/>
            </a:br>
            <a:r>
              <a:rPr lang="en-US" dirty="0" smtClean="0"/>
              <a:t>button under your Distributor tab</a:t>
            </a:r>
          </a:p>
          <a:p>
            <a:pPr lvl="0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site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10" y="609600"/>
            <a:ext cx="4167723" cy="59817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570412" y="2590800"/>
            <a:ext cx="2743200" cy="342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1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55812" y="2362200"/>
            <a:ext cx="10360501" cy="1219200"/>
          </a:xfrm>
        </p:spPr>
        <p:txBody>
          <a:bodyPr/>
          <a:lstStyle/>
          <a:p>
            <a:r>
              <a:rPr lang="en-US" dirty="0" smtClean="0"/>
              <a:t>Navigating your 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saylor\AppData\Local\Skitch\Screenshot_102615_045906_P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1219200"/>
            <a:ext cx="9964181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152400"/>
            <a:ext cx="3503849" cy="711200"/>
          </a:xfrm>
        </p:spPr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163" y="1078346"/>
            <a:ext cx="3503849" cy="711200"/>
          </a:xfrm>
        </p:spPr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914163" y="1981200"/>
            <a:ext cx="10360501" cy="44704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Welcome! From here you can access all main tabs, categories, and messages</a:t>
            </a:r>
          </a:p>
          <a:p>
            <a:pPr lvl="0"/>
            <a:r>
              <a:rPr lang="en-US" dirty="0" smtClean="0"/>
              <a:t>Your top navigations will also follow you throughout the site</a:t>
            </a:r>
          </a:p>
          <a:p>
            <a:pPr lvl="2"/>
            <a:r>
              <a:rPr lang="en-US" dirty="0" smtClean="0"/>
              <a:t>HOME, VIEW CART, MY ACCOUNT, CHECKOUT, FAQ, LOGOUT, CONTACT US </a:t>
            </a:r>
          </a:p>
          <a:p>
            <a:pPr lvl="0"/>
            <a:r>
              <a:rPr lang="en-US" dirty="0" smtClean="0"/>
              <a:t>Categories of products are listed on the left</a:t>
            </a:r>
          </a:p>
          <a:p>
            <a:pPr lvl="0"/>
            <a:r>
              <a:rPr lang="en-US" dirty="0" smtClean="0"/>
              <a:t>Messages and Links listed on the right</a:t>
            </a:r>
          </a:p>
        </p:txBody>
      </p:sp>
    </p:spTree>
    <p:extLst>
      <p:ext uri="{BB962C8B-B14F-4D97-AF65-F5344CB8AC3E}">
        <p14:creationId xmlns:p14="http://schemas.microsoft.com/office/powerpoint/2010/main" val="405192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3503849" cy="711200"/>
          </a:xfrm>
        </p:spPr>
        <p:txBody>
          <a:bodyPr/>
          <a:lstStyle/>
          <a:p>
            <a:r>
              <a:rPr lang="en-US" dirty="0" smtClean="0"/>
              <a:t>MY ACCOUNT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9332"/>
          <a:stretch/>
        </p:blipFill>
        <p:spPr>
          <a:xfrm>
            <a:off x="2040937" y="1139121"/>
            <a:ext cx="8158163" cy="3468254"/>
          </a:xfrm>
          <a:prstGeom prst="rect">
            <a:avLst/>
          </a:prstGeom>
        </p:spPr>
      </p:pic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940005" y="4800600"/>
            <a:ext cx="10360025" cy="2362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Update your profile information. </a:t>
            </a:r>
          </a:p>
          <a:p>
            <a:pPr lvl="1"/>
            <a:r>
              <a:rPr lang="en-US" dirty="0" smtClean="0">
                <a:effectLst>
                  <a:glow rad="101600">
                    <a:srgbClr val="FFFF00">
                      <a:alpha val="40000"/>
                    </a:srgbClr>
                  </a:glow>
                </a:effectLst>
              </a:rPr>
              <a:t>On your first visit to the site, please complete this step first.</a:t>
            </a:r>
          </a:p>
          <a:p>
            <a:pPr marL="0" lvl="1" indent="274638">
              <a:buFont typeface="Arial" panose="020B0604020202020204" pitchFamily="34" charset="0"/>
              <a:buChar char="•"/>
            </a:pPr>
            <a:r>
              <a:rPr lang="en-US" sz="2800" dirty="0" smtClean="0"/>
              <a:t>Here you can also view past order history, edit/add to saved address book, and view wish lists for future orders.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2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7315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2894012" y="1600200"/>
            <a:ext cx="11426825" cy="304800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/>
              <a:t>Easy as 1, 2, 3!</a:t>
            </a:r>
          </a:p>
          <a:p>
            <a:pPr lvl="1"/>
            <a:r>
              <a:rPr lang="en-US" sz="3200" dirty="0" smtClean="0"/>
              <a:t>1. Choose your items</a:t>
            </a:r>
          </a:p>
          <a:p>
            <a:pPr lvl="1"/>
            <a:r>
              <a:rPr lang="en-US" sz="3200" dirty="0" smtClean="0"/>
              <a:t>2. Customize &amp; Proof</a:t>
            </a:r>
          </a:p>
          <a:p>
            <a:pPr lvl="1"/>
            <a:r>
              <a:rPr lang="en-US" sz="3200" dirty="0" smtClean="0"/>
              <a:t>3. Check out</a:t>
            </a:r>
          </a:p>
        </p:txBody>
      </p:sp>
    </p:spTree>
    <p:extLst>
      <p:ext uri="{BB962C8B-B14F-4D97-AF65-F5344CB8AC3E}">
        <p14:creationId xmlns:p14="http://schemas.microsoft.com/office/powerpoint/2010/main" val="14820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6096"/>
            <a:ext cx="6553200" cy="7112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84392" y="4800600"/>
            <a:ext cx="11248820" cy="2362200"/>
          </a:xfrm>
        </p:spPr>
        <p:txBody>
          <a:bodyPr>
            <a:normAutofit/>
          </a:bodyPr>
          <a:lstStyle/>
          <a:p>
            <a:r>
              <a:rPr lang="en-US" dirty="0"/>
              <a:t>1. Choose your item</a:t>
            </a:r>
          </a:p>
          <a:p>
            <a:pPr lvl="1"/>
            <a:r>
              <a:rPr lang="en-US" dirty="0" smtClean="0"/>
              <a:t>Use the search function or search by categories to find what you need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67" y="1125410"/>
            <a:ext cx="95631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434</Words>
  <Application>Microsoft Office PowerPoint</Application>
  <PresentationFormat>Custom</PresentationFormat>
  <Paragraphs>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</vt:lpstr>
      <vt:lpstr>Century Gothic</vt:lpstr>
      <vt:lpstr>Crimson landscape design template</vt:lpstr>
      <vt:lpstr>Your ITW Dynatec  Marketplace</vt:lpstr>
      <vt:lpstr>Accessing the site</vt:lpstr>
      <vt:lpstr>Accessing the site</vt:lpstr>
      <vt:lpstr>Navigating your marketplace</vt:lpstr>
      <vt:lpstr>HOME PAGE</vt:lpstr>
      <vt:lpstr>HOME PAGE</vt:lpstr>
      <vt:lpstr>MY ACCOUNT</vt:lpstr>
      <vt:lpstr>ORDERING</vt:lpstr>
      <vt:lpstr>Ordering</vt:lpstr>
      <vt:lpstr>ORDERING</vt:lpstr>
      <vt:lpstr>FYI : Customizable products</vt:lpstr>
      <vt:lpstr>ORDERING</vt:lpstr>
      <vt:lpstr>ORDERING</vt:lpstr>
      <vt:lpstr>ORDERING</vt:lpstr>
      <vt:lpstr>ORDERING</vt:lpstr>
      <vt:lpstr>PowerPoint Presentation</vt:lpstr>
      <vt:lpstr>Additional info and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2015-10-27T15:26:28Z</dcterms:created>
  <dcterms:modified xsi:type="dcterms:W3CDTF">2016-03-11T15:27:57Z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